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439" r:id="rId6"/>
    <p:sldId id="260" r:id="rId7"/>
    <p:sldId id="2438" r:id="rId8"/>
    <p:sldId id="2446" r:id="rId9"/>
    <p:sldId id="2445" r:id="rId10"/>
    <p:sldId id="2447" r:id="rId11"/>
    <p:sldId id="2448" r:id="rId12"/>
    <p:sldId id="2440" r:id="rId13"/>
    <p:sldId id="2444" r:id="rId14"/>
    <p:sldId id="2441" r:id="rId15"/>
    <p:sldId id="244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F400"/>
    <a:srgbClr val="05EE55"/>
    <a:srgbClr val="038B30"/>
    <a:srgbClr val="2F3342"/>
    <a:srgbClr val="05D74D"/>
    <a:srgbClr val="663300"/>
    <a:srgbClr val="04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4948" autoAdjust="0"/>
  </p:normalViewPr>
  <p:slideViewPr>
    <p:cSldViewPr snapToGrid="0">
      <p:cViewPr varScale="1">
        <p:scale>
          <a:sx n="59" d="100"/>
          <a:sy n="59" d="100"/>
        </p:scale>
        <p:origin x="13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B9CF0-A540-4793-A5F3-F4917CFDDCB6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2B72-BD1C-4F41-B10E-CA0BEB179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3753-A5BE-4D79-AEA9-C0A65A6F8851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BE989-76B8-4F13-9267-01FDA45C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029" dirty="0" smtClean="0"/>
              <a:t>Concept</a:t>
            </a:r>
            <a:r>
              <a:rPr lang="en-029" baseline="0" dirty="0" smtClean="0"/>
              <a:t> maps</a:t>
            </a:r>
            <a:endParaRPr lang="en-02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16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464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35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12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80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38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the remade Concept Map. Cleaner</a:t>
            </a:r>
            <a:r>
              <a:rPr lang="en-US" baseline="0" dirty="0" smtClean="0"/>
              <a:t> look,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08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90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latin typeface="+mj-lt"/>
              </a:defRPr>
            </a:lvl1pPr>
          </a:lstStyle>
          <a:p>
            <a:pPr marL="228600" lvl="0" indent="-228600" algn="ctr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00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 smtClean="0"/>
              <a:t>Edit Master text styles</a:t>
            </a:r>
          </a:p>
          <a:p>
            <a:pPr lvl="1">
              <a:lnSpc>
                <a:spcPct val="150000"/>
              </a:lnSpc>
            </a:pPr>
            <a:r>
              <a:rPr lang="en-US" smtClean="0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 smtClean="0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 smtClean="0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 smtClean="0"/>
              <a:t>Edit Master text styles</a:t>
            </a:r>
          </a:p>
          <a:p>
            <a:pPr lvl="1">
              <a:lnSpc>
                <a:spcPct val="150000"/>
              </a:lnSpc>
            </a:pPr>
            <a:r>
              <a:rPr lang="en-US" smtClean="0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 smtClean="0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 smtClean="0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44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latin typeface="+mj-lt"/>
              </a:defRPr>
            </a:lvl1pPr>
          </a:lstStyle>
          <a:p>
            <a:pPr marL="228600" lvl="0" indent="-228600" algn="ctr"/>
            <a:r>
              <a:rPr lang="en-US" smtClean="0"/>
              <a:t>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60C17447-B870-4054-B568-8B6B321EC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2" cy="368458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marL="228600" lvl="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35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DDD410-5ABA-46A5-B282-F37437EFB673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DB1890-91F2-49FC-B0F4-3F3FF11B6A1A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1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85DE8-81C6-4A53-8754-137A795CA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66073F-5CD2-4EAC-890A-F6BB43D2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9817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85DE8-81C6-4A53-8754-137A795CA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66073F-5CD2-4EAC-890A-F6BB43D2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05804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571B4-4133-4DE5-AD8F-A341842CB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AC00-5FCA-4A4E-A036-2FCBDEAF17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>
            <a:normAutofit/>
          </a:bodyPr>
          <a:lstStyle>
            <a:lvl1pPr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200B3-102B-4BB6-AEB0-D99EE027F0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50C90-6D4A-4D50-B15D-91C587AABC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ADF661-E593-4423-A8A8-F22C94390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BD6A50-BDFC-4B4C-9D3B-53B545F531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877C5F-FF39-4400-9C13-0D7F04A0C78F}"/>
              </a:ext>
            </a:extLst>
          </p:cNvPr>
          <p:cNvSpPr/>
          <p:nvPr userDrawn="1"/>
        </p:nvSpPr>
        <p:spPr>
          <a:xfrm>
            <a:off x="6727371" y="54430"/>
            <a:ext cx="1238278" cy="6553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97484" y="0"/>
            <a:ext cx="5094515" cy="6858000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979308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11BA1-4F61-4FA7-9C20-685B3689CAE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F357A5-40C6-41A4-B1BE-0AF78D459A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6B8994-D221-4700-A133-4FCBC9C9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E36DC-B3F9-4725-94B8-EAD411EC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50108F-20E3-412D-860B-14CB1198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1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00232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683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7166C798-72CE-4F2D-9A04-013F24A2659F}"/>
              </a:ext>
            </a:extLst>
          </p:cNvPr>
          <p:cNvSpPr/>
          <p:nvPr userDrawn="1"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ACE58C5-CE1C-415B-8591-25A53FF2A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05746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3" r:id="rId5"/>
    <p:sldLayoutId id="2147483657" r:id="rId6"/>
    <p:sldLayoutId id="2147483663" r:id="rId7"/>
    <p:sldLayoutId id="2147483662" r:id="rId8"/>
    <p:sldLayoutId id="2147483669" r:id="rId9"/>
    <p:sldLayoutId id="2147483666" r:id="rId10"/>
    <p:sldLayoutId id="2147483670" r:id="rId11"/>
    <p:sldLayoutId id="2147483667" r:id="rId12"/>
    <p:sldLayoutId id="2147483668" r:id="rId13"/>
    <p:sldLayoutId id="2147483665" r:id="rId14"/>
    <p:sldLayoutId id="2147483671" r:id="rId15"/>
    <p:sldLayoutId id="2147483655" r:id="rId1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o.microsoft.com/fwlink/?linkid=2006808&amp;clcid=0x409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riangular design of a roof">
            <a:extLst>
              <a:ext uri="{FF2B5EF4-FFF2-40B4-BE49-F238E27FC236}">
                <a16:creationId xmlns:a16="http://schemas.microsoft.com/office/drawing/2014/main" id="{01F590AB-1AF1-489D-B942-2800AE8629C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C8E487-ADDC-4F1B-A30A-BAABB4998F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71015" y="0"/>
            <a:ext cx="12263015" cy="6858000"/>
          </a:xfrm>
          <a:prstGeom prst="rect">
            <a:avLst/>
          </a:prstGeom>
          <a:solidFill>
            <a:srgbClr val="2F33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BEC607-8474-408E-A7AC-48A065F31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Concept Map v2.0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Assignment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9DECD2-B85E-4CB3-BBFB-C64131454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in all there has been much gathered in the past eleven weeks.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Increased my knowledge on Instructional Design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Widen my scope on Instructional Technology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Exposed me to new features used in the online learning environment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Gave me a connected theories, models into common knowledge based.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EF82849-1FFF-4EE2-B6A4-C19B8A0830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4" y="925930"/>
            <a:ext cx="5094515" cy="5006140"/>
          </a:xfrm>
        </p:spPr>
      </p:pic>
      <p:sp>
        <p:nvSpPr>
          <p:cNvPr id="10" name="Rectangle: Single Corner Snipped 9" descr="Footer accent box">
            <a:extLst>
              <a:ext uri="{FF2B5EF4-FFF2-40B4-BE49-F238E27FC236}">
                <a16:creationId xmlns:a16="http://schemas.microsoft.com/office/drawing/2014/main" id="{CDA9F8EC-2836-4D7A-8BB2-6D1C849515C1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5E833F-FD8B-46E5-BD16-A82D3EDA85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3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riangular design ceiling">
            <a:extLst>
              <a:ext uri="{FF2B5EF4-FFF2-40B4-BE49-F238E27FC236}">
                <a16:creationId xmlns:a16="http://schemas.microsoft.com/office/drawing/2014/main" id="{ECE6809B-9586-4FFC-9D20-26C51CA9653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C8E487-ADDC-4F1B-A30A-BAABB4998F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35508" y="20298"/>
            <a:ext cx="12192000" cy="6858000"/>
          </a:xfrm>
          <a:prstGeom prst="rect">
            <a:avLst/>
          </a:prstGeom>
          <a:solidFill>
            <a:srgbClr val="2F33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BEC607-8474-408E-A7AC-48A065F31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THANK YOU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3E9BAE4F-16CE-4F5D-9BC7-2CB992790F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25" name="Rectangle: Single Corner Snipped 24" descr="Footer accent box">
            <a:extLst>
              <a:ext uri="{FF2B5EF4-FFF2-40B4-BE49-F238E27FC236}">
                <a16:creationId xmlns:a16="http://schemas.microsoft.com/office/drawing/2014/main" id="{ADA66B68-D364-4C11-9AA9-052CEAC914E1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7B17F9E2-0E31-4010-80D8-F343F24E6E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86D306-B4E6-47AF-A7F0-22B0BB0444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C3A53-760B-4DC4-9550-B0B5BB606FC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65609" y="1722438"/>
            <a:ext cx="9438891" cy="4577878"/>
          </a:xfrm>
        </p:spPr>
        <p:txBody>
          <a:bodyPr anchor="ctr">
            <a:normAutofit fontScale="32500" lnSpcReduction="20000"/>
          </a:bodyPr>
          <a:lstStyle/>
          <a:p>
            <a:pPr marL="401638" indent="-401638">
              <a:lnSpc>
                <a:spcPct val="100000"/>
              </a:lnSpc>
              <a:buNone/>
            </a:pPr>
            <a:r>
              <a:rPr lang="en-US" sz="60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Kurt, S. (2018, February 18). Definitions of Instructional Technology. Retrieved from Education Technology: https://educationaltechnology.net/definitions-of-instructional-technology/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6000" u="sng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Pultar</a:t>
            </a:r>
            <a:r>
              <a:rPr lang="en-US" sz="60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K. (2010, April 18). Ten Guiding Principles of Instructional Technology and Disaster Education. Retrieved September 2019, from https://youtu.be/JHa-gzBGS4c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6000" u="sng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TechTarget</a:t>
            </a:r>
            <a:r>
              <a:rPr lang="en-US" sz="60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 (2005, September). Definition: distance learning (e-learning). Retrieved from </a:t>
            </a:r>
            <a:r>
              <a:rPr lang="en-US" sz="6000" u="sng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TechTarget</a:t>
            </a:r>
            <a:r>
              <a:rPr lang="en-US" sz="60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 Introduction to Learning Theory and Instructional Design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60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UWI OC. (2019). Introduction to Learning Theory and Instructional Design. In Learning Theory and Instructional Design (pp. 3-20). Barbados</a:t>
            </a:r>
            <a:r>
              <a:rPr lang="en-US" sz="6000" u="sng" dirty="0" smtClean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60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Kelly, J. (2012). Learning Theories. Retrieved from Educational Learning : http://thepeakperformancecenter.com/educational-learning/learning/theories/</a:t>
            </a:r>
          </a:p>
          <a:p>
            <a:pPr marL="0" indent="0">
              <a:lnSpc>
                <a:spcPct val="100000"/>
              </a:lnSpc>
              <a:buNone/>
            </a:pPr>
            <a:endParaRPr lang="en-US" sz="6000" u="sng" dirty="0"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6000" u="sng" dirty="0"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C577CF-CED3-44B1-AC3E-05C2556B41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5940B9-0338-4FFA-9747-10812F028F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B52C7E-3049-4545-956A-6D8F73F234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6669882-9FD4-41D7-A5A6-A4A2E44A2A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0C713CD-79D0-408F-A140-FBAE3C60226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433" y="408328"/>
            <a:ext cx="6956567" cy="5043566"/>
          </a:xfr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DB4530C3-10EF-4FDE-A1B1-9DF09C2D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map one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63C256D-8187-4199-952C-D2BB841598F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1748" y="3886241"/>
            <a:ext cx="4709455" cy="296437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 knew…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5A9FF5-7F76-43F9-8EBE-606AC1E2C55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Rectangle: Single Corner Snipped 10" descr="Footer accent box">
            <a:extLst>
              <a:ext uri="{FF2B5EF4-FFF2-40B4-BE49-F238E27FC236}">
                <a16:creationId xmlns:a16="http://schemas.microsoft.com/office/drawing/2014/main" id="{A39C0937-57CD-4C2F-B530-516994363917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EC366-9118-4504-88CF-ABE80F98E7F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0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4" y="1480457"/>
            <a:ext cx="3152738" cy="979308"/>
          </a:xfrm>
        </p:spPr>
        <p:txBody>
          <a:bodyPr/>
          <a:lstStyle/>
          <a:p>
            <a:r>
              <a:rPr lang="en-US" dirty="0" smtClean="0"/>
              <a:t>Instruction technology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9DECD2-B85E-4CB3-BBFB-C64131454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3978876"/>
            <a:ext cx="5839672" cy="1964724"/>
          </a:xfrm>
        </p:spPr>
        <p:txBody>
          <a:bodyPr>
            <a:noAutofit/>
          </a:bodyPr>
          <a:lstStyle/>
          <a:p>
            <a:r>
              <a:rPr lang="en-US" sz="2400" dirty="0" smtClean="0"/>
              <a:t>Instructional Technology is the theory and practice of design, development, utilization, management, and evaluation of processes and resources for learning.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EF82849-1FFF-4EE2-B6A4-C19B8A0830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2" t="9651" r="5794" b="54228"/>
          <a:stretch/>
        </p:blipFill>
        <p:spPr>
          <a:xfrm>
            <a:off x="4176583" y="452177"/>
            <a:ext cx="8023983" cy="3320754"/>
          </a:xfrm>
        </p:spPr>
      </p:pic>
      <p:sp>
        <p:nvSpPr>
          <p:cNvPr id="10" name="Rectangle: Single Corner Snipped 9" descr="Footer accent box">
            <a:extLst>
              <a:ext uri="{FF2B5EF4-FFF2-40B4-BE49-F238E27FC236}">
                <a16:creationId xmlns:a16="http://schemas.microsoft.com/office/drawing/2014/main" id="{CDA9F8EC-2836-4D7A-8BB2-6D1C849515C1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5E833F-FD8B-46E5-BD16-A82D3EDA85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097D2725-75F4-45AA-950F-2F67BBF8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</p:spPr>
        <p:txBody>
          <a:bodyPr/>
          <a:lstStyle/>
          <a:p>
            <a:r>
              <a:rPr lang="en-US" dirty="0"/>
              <a:t>Title: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8826A1-4E90-405A-AE28-5500B0A362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6568221" y="4076700"/>
            <a:ext cx="5386926" cy="2131595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83A1B7-34FF-4F2F-A68D-A3D22C770F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791410" y="4288535"/>
            <a:ext cx="10638585" cy="2117211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0DC386B-E165-424D-B694-E2C45FFA40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" y="-2757"/>
            <a:ext cx="12192000" cy="4200043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C1F0EB8-D260-4FB6-ACF6-6E86B9A029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834487" y="4223911"/>
            <a:ext cx="5357513" cy="2634089"/>
          </a:xfrm>
          <a:prstGeom prst="rect">
            <a:avLst/>
          </a:prstGeom>
          <a:solidFill>
            <a:srgbClr val="2F33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D4BFC2-69CA-4ED6-89E7-A9ADB571E7A4}"/>
              </a:ext>
            </a:extLst>
          </p:cNvPr>
          <p:cNvSpPr/>
          <p:nvPr/>
        </p:nvSpPr>
        <p:spPr>
          <a:xfrm>
            <a:off x="7050026" y="4485342"/>
            <a:ext cx="4423315" cy="1738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3200" b="1" dirty="0" smtClean="0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Instructional Technology</a:t>
            </a:r>
            <a:endParaRPr lang="en-US" sz="3200" b="1" dirty="0">
              <a:solidFill>
                <a:schemeClr val="bg1"/>
              </a:solidFill>
              <a:latin typeface="+mj-lt"/>
              <a:cs typeface="Gill Sans" panose="020B0502020104020203" pitchFamily="34" charset="-79"/>
            </a:endParaRPr>
          </a:p>
          <a:p>
            <a:r>
              <a:rPr lang="en-US" sz="2000" dirty="0" smtClean="0">
                <a:latin typeface="+mj-lt"/>
              </a:rPr>
              <a:t>What I know now</a:t>
            </a:r>
            <a:endParaRPr lang="en-US" sz="2000" dirty="0">
              <a:latin typeface="+mj-lt"/>
            </a:endParaRPr>
          </a:p>
        </p:txBody>
      </p:sp>
      <p:sp>
        <p:nvSpPr>
          <p:cNvPr id="9" name="Rectangle: Single Corner Snipped 8" descr="Footer accent box">
            <a:extLst>
              <a:ext uri="{FF2B5EF4-FFF2-40B4-BE49-F238E27FC236}">
                <a16:creationId xmlns:a16="http://schemas.microsoft.com/office/drawing/2014/main" id="{DF712259-BEF9-4B45-8D68-5F74C49207D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6B3DE3-5308-4ADE-BC26-29765480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7552" y="4370832"/>
            <a:ext cx="204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Technological tools </a:t>
            </a:r>
            <a:endParaRPr lang="en-029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628" y="4651420"/>
            <a:ext cx="5806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dirty="0">
                <a:solidFill>
                  <a:schemeClr val="bg1">
                    <a:lumMod val="95000"/>
                  </a:schemeClr>
                </a:solidFill>
              </a:rPr>
              <a:t>Communications (e-mail, blogs, Web resources, discussion forums, wikis, whiteboards, instant messaging, podcasts, </a:t>
            </a:r>
            <a:r>
              <a:rPr lang="en-029" dirty="0" smtClean="0">
                <a:solidFill>
                  <a:schemeClr val="bg1">
                    <a:lumMod val="95000"/>
                  </a:schemeClr>
                </a:solidFill>
              </a:rPr>
              <a:t>video casts, </a:t>
            </a:r>
            <a:r>
              <a:rPr lang="en-029" dirty="0">
                <a:solidFill>
                  <a:schemeClr val="bg1">
                    <a:lumMod val="95000"/>
                  </a:schemeClr>
                </a:solidFill>
              </a:rPr>
              <a:t>etc.)</a:t>
            </a:r>
          </a:p>
          <a:p>
            <a:r>
              <a:rPr lang="en-029" dirty="0">
                <a:solidFill>
                  <a:schemeClr val="bg1">
                    <a:lumMod val="95000"/>
                  </a:schemeClr>
                </a:solidFill>
              </a:rPr>
              <a:t>• Administration: Access to information and authority to input information based on role and information type,</a:t>
            </a:r>
          </a:p>
          <a:p>
            <a:r>
              <a:rPr lang="en-029" dirty="0">
                <a:solidFill>
                  <a:schemeClr val="bg1">
                    <a:lumMod val="95000"/>
                  </a:schemeClr>
                </a:solidFill>
              </a:rPr>
              <a:t>• General student data e.g. address, attendance</a:t>
            </a:r>
          </a:p>
        </p:txBody>
      </p:sp>
    </p:spTree>
    <p:extLst>
      <p:ext uri="{BB962C8B-B14F-4D97-AF65-F5344CB8AC3E}">
        <p14:creationId xmlns:p14="http://schemas.microsoft.com/office/powerpoint/2010/main" val="138922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4" y="1480457"/>
            <a:ext cx="3152738" cy="979308"/>
          </a:xfrm>
        </p:spPr>
        <p:txBody>
          <a:bodyPr/>
          <a:lstStyle/>
          <a:p>
            <a:r>
              <a:rPr lang="en-US" dirty="0" smtClean="0"/>
              <a:t>Instructional Design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9DECD2-B85E-4CB3-BBFB-C64131454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3978876"/>
            <a:ext cx="5839672" cy="1964724"/>
          </a:xfrm>
        </p:spPr>
        <p:txBody>
          <a:bodyPr>
            <a:noAutofit/>
          </a:bodyPr>
          <a:lstStyle/>
          <a:p>
            <a:r>
              <a:rPr lang="en-US" sz="2400" dirty="0" smtClean="0"/>
              <a:t>Instructional design (or instructional systems design) combines the art of creating and engaging learning experience with the science of how the brain works. 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EF82849-1FFF-4EE2-B6A4-C19B8A0830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83" y="432079"/>
            <a:ext cx="8023983" cy="3069159"/>
          </a:xfrm>
        </p:spPr>
      </p:pic>
      <p:sp>
        <p:nvSpPr>
          <p:cNvPr id="10" name="Rectangle: Single Corner Snipped 9" descr="Footer accent box">
            <a:extLst>
              <a:ext uri="{FF2B5EF4-FFF2-40B4-BE49-F238E27FC236}">
                <a16:creationId xmlns:a16="http://schemas.microsoft.com/office/drawing/2014/main" id="{CDA9F8EC-2836-4D7A-8BB2-6D1C849515C1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5E833F-FD8B-46E5-BD16-A82D3EDA85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2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097D2725-75F4-45AA-950F-2F67BBF8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</p:spPr>
        <p:txBody>
          <a:bodyPr/>
          <a:lstStyle/>
          <a:p>
            <a:r>
              <a:rPr lang="en-US" dirty="0"/>
              <a:t>Title: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8826A1-4E90-405A-AE28-5500B0A362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6568221" y="4076700"/>
            <a:ext cx="5386926" cy="2131595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83A1B7-34FF-4F2F-A68D-A3D22C770F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791410" y="4288535"/>
            <a:ext cx="10638585" cy="2117211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0DC386B-E165-424D-B694-E2C45FFA40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7"/>
            <a:ext cx="12192000" cy="4200043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C1F0EB8-D260-4FB6-ACF6-6E86B9A029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834487" y="4223911"/>
            <a:ext cx="5357513" cy="2634089"/>
          </a:xfrm>
          <a:prstGeom prst="rect">
            <a:avLst/>
          </a:prstGeom>
          <a:solidFill>
            <a:srgbClr val="2F33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D4BFC2-69CA-4ED6-89E7-A9ADB571E7A4}"/>
              </a:ext>
            </a:extLst>
          </p:cNvPr>
          <p:cNvSpPr/>
          <p:nvPr/>
        </p:nvSpPr>
        <p:spPr>
          <a:xfrm>
            <a:off x="7050026" y="4485342"/>
            <a:ext cx="4423315" cy="1738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3200" b="1" dirty="0" smtClean="0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Instructional Technology</a:t>
            </a:r>
            <a:endParaRPr lang="en-US" sz="3200" b="1" dirty="0">
              <a:solidFill>
                <a:schemeClr val="bg1"/>
              </a:solidFill>
              <a:latin typeface="+mj-lt"/>
              <a:cs typeface="Gill Sans" panose="020B0502020104020203" pitchFamily="34" charset="-79"/>
            </a:endParaRPr>
          </a:p>
          <a:p>
            <a:r>
              <a:rPr lang="en-US" sz="2000" dirty="0" smtClean="0">
                <a:latin typeface="+mj-lt"/>
              </a:rPr>
              <a:t>What I know now</a:t>
            </a:r>
            <a:endParaRPr lang="en-US" sz="2000" dirty="0">
              <a:latin typeface="+mj-lt"/>
            </a:endParaRPr>
          </a:p>
        </p:txBody>
      </p:sp>
      <p:sp>
        <p:nvSpPr>
          <p:cNvPr id="9" name="Rectangle: Single Corner Snipped 8" descr="Footer accent box">
            <a:extLst>
              <a:ext uri="{FF2B5EF4-FFF2-40B4-BE49-F238E27FC236}">
                <a16:creationId xmlns:a16="http://schemas.microsoft.com/office/drawing/2014/main" id="{DF712259-BEF9-4B45-8D68-5F74C49207D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6B3DE3-5308-4ADE-BC26-29765480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7551" y="4370832"/>
            <a:ext cx="546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Learning theories, Design models and strategies</a:t>
            </a:r>
            <a:endParaRPr lang="en-029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628" y="4651420"/>
            <a:ext cx="5806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Behaviorism, Cognitivism and Constructivism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Various models: ADDIE, OVAL Model, ASSURE, Gagne’s 9 Events, Spiral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8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4" y="1480457"/>
            <a:ext cx="3152738" cy="979308"/>
          </a:xfrm>
        </p:spPr>
        <p:txBody>
          <a:bodyPr/>
          <a:lstStyle/>
          <a:p>
            <a:r>
              <a:rPr lang="en-US" dirty="0" smtClean="0"/>
              <a:t>Distance learning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9DECD2-B85E-4CB3-BBFB-C64131454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3978876"/>
            <a:ext cx="5839672" cy="1964724"/>
          </a:xfrm>
        </p:spPr>
        <p:txBody>
          <a:bodyPr>
            <a:noAutofit/>
          </a:bodyPr>
          <a:lstStyle/>
          <a:p>
            <a:r>
              <a:rPr lang="en-US" sz="2400" dirty="0" smtClean="0"/>
              <a:t>Also known as distance education is the method of studying by which students receive lectures, by broadcast, or classes corresponding over the internet</a:t>
            </a:r>
            <a:endParaRPr lang="en-US" sz="240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EF82849-1FFF-4EE2-B6A4-C19B8A0830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82" y="140677"/>
            <a:ext cx="8081318" cy="3632253"/>
          </a:xfrm>
        </p:spPr>
      </p:pic>
      <p:sp>
        <p:nvSpPr>
          <p:cNvPr id="10" name="Rectangle: Single Corner Snipped 9" descr="Footer accent box">
            <a:extLst>
              <a:ext uri="{FF2B5EF4-FFF2-40B4-BE49-F238E27FC236}">
                <a16:creationId xmlns:a16="http://schemas.microsoft.com/office/drawing/2014/main" id="{CDA9F8EC-2836-4D7A-8BB2-6D1C849515C1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5E833F-FD8B-46E5-BD16-A82D3EDA85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7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097D2725-75F4-45AA-950F-2F67BBF8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</p:spPr>
        <p:txBody>
          <a:bodyPr/>
          <a:lstStyle/>
          <a:p>
            <a:r>
              <a:rPr lang="en-US" dirty="0"/>
              <a:t>Title: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8826A1-4E90-405A-AE28-5500B0A362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6568221" y="4076700"/>
            <a:ext cx="5386926" cy="2131595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83A1B7-34FF-4F2F-A68D-A3D22C770F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791410" y="4288535"/>
            <a:ext cx="10638585" cy="2117211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0DC386B-E165-424D-B694-E2C45FFA40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7"/>
            <a:ext cx="11455587" cy="4200043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C1F0EB8-D260-4FB6-ACF6-6E86B9A029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834487" y="4223911"/>
            <a:ext cx="5357513" cy="2634089"/>
          </a:xfrm>
          <a:prstGeom prst="rect">
            <a:avLst/>
          </a:prstGeom>
          <a:solidFill>
            <a:srgbClr val="2F33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D4BFC2-69CA-4ED6-89E7-A9ADB571E7A4}"/>
              </a:ext>
            </a:extLst>
          </p:cNvPr>
          <p:cNvSpPr/>
          <p:nvPr/>
        </p:nvSpPr>
        <p:spPr>
          <a:xfrm>
            <a:off x="7050026" y="4485342"/>
            <a:ext cx="4423315" cy="1738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3200" b="1" dirty="0" smtClean="0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Distance learning</a:t>
            </a:r>
            <a:endParaRPr lang="en-US" sz="3200" b="1" dirty="0">
              <a:solidFill>
                <a:schemeClr val="bg1"/>
              </a:solidFill>
              <a:latin typeface="+mj-lt"/>
              <a:cs typeface="Gill Sans" panose="020B0502020104020203" pitchFamily="34" charset="-79"/>
            </a:endParaRPr>
          </a:p>
          <a:p>
            <a:r>
              <a:rPr lang="en-US" sz="2000" dirty="0" smtClean="0">
                <a:latin typeface="+mj-lt"/>
              </a:rPr>
              <a:t>What I know now</a:t>
            </a:r>
            <a:endParaRPr lang="en-US" sz="2000" dirty="0">
              <a:latin typeface="+mj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8BBA11-131E-446B-BC9B-D0A09B1A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Rectangle: Single Corner Snipped 8" descr="Footer accent box">
            <a:extLst>
              <a:ext uri="{FF2B5EF4-FFF2-40B4-BE49-F238E27FC236}">
                <a16:creationId xmlns:a16="http://schemas.microsoft.com/office/drawing/2014/main" id="{DF712259-BEF9-4B45-8D68-5F74C49207D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6B3DE3-5308-4ADE-BC26-29765480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7552" y="4370832"/>
            <a:ext cx="342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tools and features</a:t>
            </a:r>
            <a:endParaRPr lang="en-029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628" y="4651420"/>
            <a:ext cx="580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dirty="0" smtClean="0">
                <a:solidFill>
                  <a:schemeClr val="bg1">
                    <a:lumMod val="95000"/>
                  </a:schemeClr>
                </a:solidFill>
              </a:rPr>
              <a:t>Essentially the same except newer tools and features are available now.</a:t>
            </a:r>
            <a:endParaRPr lang="en-029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6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D2DC372-F50D-4241-956F-88217652F91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C2EEB1E-E5B2-44FA-8D26-4D510438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2507633"/>
            <a:ext cx="4351911" cy="17696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YOUR TITLE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GOES HERE 2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F2E0D99-FB22-4130-AAF1-73D2822A328F}"/>
              </a:ext>
            </a:extLst>
          </p:cNvPr>
          <p:cNvSpPr txBox="1">
            <a:spLocks/>
          </p:cNvSpPr>
          <p:nvPr/>
        </p:nvSpPr>
        <p:spPr>
          <a:xfrm>
            <a:off x="4506095" y="4127455"/>
            <a:ext cx="4351912" cy="29643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SUBTITLE GOES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34C07A-363B-4948-8546-2503B45830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7" name="Rectangle: Single Corner Snipped 16" descr="Footer accent box">
            <a:extLst>
              <a:ext uri="{FF2B5EF4-FFF2-40B4-BE49-F238E27FC236}">
                <a16:creationId xmlns:a16="http://schemas.microsoft.com/office/drawing/2014/main" id="{D3377F02-85FB-4FAC-AC31-CF6E323FFE3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B86A7AA-7991-4038-A5AB-6D5D751095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10711543" y="0"/>
            <a:ext cx="1480457" cy="4421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42363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357351_Dark modernist presentation_mlw -v2" id="{02C8D846-7DC8-4EFF-94D8-823DF779E3A7}" vid="{402D83F6-A512-43E7-B905-390BB489C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6A0F1FB-B1B3-48EC-BFEE-FC0094A34C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834546-CF5A-40F0-B105-33C88EC059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1340EA-4D3D-470F-B5D6-C0F62307940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Dark modernist presentation</Template>
  <TotalTime>0</TotalTime>
  <Words>440</Words>
  <Application>Microsoft Office PowerPoint</Application>
  <PresentationFormat>Widescreen</PresentationFormat>
  <Paragraphs>70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Bebas</vt:lpstr>
      <vt:lpstr>Calibri</vt:lpstr>
      <vt:lpstr>Gill Sans</vt:lpstr>
      <vt:lpstr>Wingdings</vt:lpstr>
      <vt:lpstr>Office Theme</vt:lpstr>
      <vt:lpstr>Concept Map v2.0</vt:lpstr>
      <vt:lpstr>Concept map one</vt:lpstr>
      <vt:lpstr>Instruction technology</vt:lpstr>
      <vt:lpstr>Title:</vt:lpstr>
      <vt:lpstr>Instructional Design</vt:lpstr>
      <vt:lpstr>Title:</vt:lpstr>
      <vt:lpstr>Distance learning</vt:lpstr>
      <vt:lpstr>Title:</vt:lpstr>
      <vt:lpstr>YOUR TITLE GOES HERE 2</vt:lpstr>
      <vt:lpstr>Summary</vt:lpstr>
      <vt:lpstr>THANK YOU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2019-11-10T20:24:49Z</dcterms:created>
  <dcterms:modified xsi:type="dcterms:W3CDTF">2019-11-11T00:42:38Z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