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18"/>
  </p:notesMasterIdLst>
  <p:handoutMasterIdLst>
    <p:handoutMasterId r:id="rId19"/>
  </p:handoutMasterIdLst>
  <p:sldIdLst>
    <p:sldId id="290" r:id="rId5"/>
    <p:sldId id="291" r:id="rId6"/>
    <p:sldId id="295" r:id="rId7"/>
    <p:sldId id="280" r:id="rId8"/>
    <p:sldId id="273" r:id="rId9"/>
    <p:sldId id="297" r:id="rId10"/>
    <p:sldId id="276" r:id="rId11"/>
    <p:sldId id="268" r:id="rId12"/>
    <p:sldId id="292" r:id="rId13"/>
    <p:sldId id="278" r:id="rId14"/>
    <p:sldId id="258" r:id="rId15"/>
    <p:sldId id="293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602" autoAdjust="0"/>
  </p:normalViewPr>
  <p:slideViewPr>
    <p:cSldViewPr snapToGrid="0">
      <p:cViewPr varScale="1">
        <p:scale>
          <a:sx n="53" d="100"/>
          <a:sy n="53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 smtClean="0">
              <a:solidFill>
                <a:schemeClr val="accent1">
                  <a:lumMod val="75000"/>
                </a:schemeClr>
              </a:solidFill>
            </a:rPr>
            <a:t>Section 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1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800" dirty="0" smtClean="0">
              <a:solidFill>
                <a:schemeClr val="bg2">
                  <a:lumMod val="50000"/>
                </a:schemeClr>
              </a:solidFill>
            </a:rPr>
            <a:t>Activation principle</a:t>
          </a:r>
          <a:endParaRPr lang="en-US" sz="1800" dirty="0">
            <a:solidFill>
              <a:schemeClr val="bg2">
                <a:lumMod val="5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Section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Demonstration Principle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Section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Task-Centered Principle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Section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Application Principle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0BCB8-2CA8-4281-8C3E-9646AA407DE2}" type="pres">
      <dgm:prSet presAssocID="{2EE95FC5-CD6B-4A50-9262-DC414E16C3EA}" presName="node" presStyleLbl="node1" presStyleIdx="0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 smtClean="0">
              <a:solidFill>
                <a:schemeClr val="accent1">
                  <a:lumMod val="75000"/>
                </a:schemeClr>
              </a:solidFill>
            </a:rPr>
            <a:t>Objective 1</a:t>
          </a:r>
          <a:r>
            <a:rPr lang="ru-RU" sz="2100" b="1" dirty="0" smtClean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029" sz="2100" dirty="0" smtClean="0">
              <a:solidFill>
                <a:schemeClr val="bg2">
                  <a:lumMod val="50000"/>
                </a:schemeClr>
              </a:solidFill>
            </a:rPr>
            <a:t>Activating the emergency response system using procedures outlined by the facilitator</a:t>
          </a:r>
          <a:endParaRPr lang="en-US" sz="1800" dirty="0">
            <a:solidFill>
              <a:schemeClr val="bg2">
                <a:lumMod val="5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Objective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Giving rescue breaths using correct techniques for adult, child and infant using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accent2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Objective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Performing 1 and 2 rescuer CPR for adult, child and infant using appropriate skills guidelines 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Objective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Using an AED for casualties over the age of 1 with no more than one redirection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0BCB8-2CA8-4281-8C3E-9646AA407DE2}" type="pres">
      <dgm:prSet presAssocID="{2EE95FC5-CD6B-4A50-9262-DC414E16C3EA}" presName="node" presStyleLbl="node1" presStyleIdx="0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4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029" sz="2100" dirty="0" smtClean="0">
              <a:solidFill>
                <a:schemeClr val="bg2">
                  <a:lumMod val="50000"/>
                </a:schemeClr>
              </a:solidFill>
            </a:rPr>
            <a:t>Consider safety and activate EMS</a:t>
          </a:r>
          <a:endParaRPr lang="ru-RU" sz="2100" dirty="0">
            <a:solidFill>
              <a:schemeClr val="bg2">
                <a:lumMod val="50000"/>
              </a:schemeClr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029" sz="21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Demonstrate accurate rescue breaths for Adults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029" sz="21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Demonstrate accurate chest compressions for adult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</dgm:spPr>
      <dgm:extLst/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</dgm:spPr>
      <dgm:extLst/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Section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1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Activation principle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Section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Demonstration Principle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Section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Task-Centered Principle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73141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Section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Application Principle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73141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Objective 1</a:t>
          </a:r>
          <a:r>
            <a:rPr lang="ru-RU" sz="2100" b="1" kern="1200" dirty="0" smtClean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Activating the emergency response system using procedures outlined by the facilitator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Objective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Giving rescue breaths using correct techniques for adult, child and infant using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Objective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Performing 1 and 2 rescuer CPR for adult, child and infant using appropriate skills guidelines 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73141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Objective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Using an AED for casualties over the age of 1 with no more than one redirection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73141" y="1901041"/>
        <a:ext cx="3123798" cy="1628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457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dirty="0" smtClean="0">
              <a:solidFill>
                <a:schemeClr val="bg2">
                  <a:lumMod val="50000"/>
                </a:schemeClr>
              </a:solidFill>
            </a:rPr>
            <a:t>Consider safety and activate EMS</a:t>
          </a:r>
          <a:endParaRPr lang="ru-RU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037599" y="457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Demonstrate accurate rescue breaths for Adults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1338733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Demonstrate accurate chest compressions for adult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2677008"/>
        <a:ext cx="3427508" cy="10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3/22/2020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6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29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Task-centred Principle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to participants that the Learning Assessment will take them back</a:t>
            </a:r>
          </a:p>
          <a:p>
            <a:r>
              <a:rPr lang="en-US" dirty="0" smtClean="0"/>
              <a:t> to the emergency at the Anguilla vs. St,</a:t>
            </a:r>
            <a:r>
              <a:rPr lang="en-US" baseline="0" dirty="0" smtClean="0"/>
              <a:t> Marten football match</a:t>
            </a:r>
            <a:r>
              <a:rPr lang="en-US" dirty="0" smtClean="0"/>
              <a:t> for a final time. They will</a:t>
            </a:r>
          </a:p>
          <a:p>
            <a:r>
              <a:rPr lang="en-US" dirty="0" smtClean="0"/>
              <a:t> be prompted only on the conditions they find. This assessment will test</a:t>
            </a:r>
          </a:p>
          <a:p>
            <a:r>
              <a:rPr lang="en-US" dirty="0" smtClean="0"/>
              <a:t> their ability to independently go through the mission and apply the skills</a:t>
            </a:r>
          </a:p>
          <a:p>
            <a:r>
              <a:rPr lang="en-US" dirty="0" smtClean="0"/>
              <a:t> they learned.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3/22/2020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QNNOh8c8k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jp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dirty="0" smtClean="0"/>
              <a:t>Develop a lesson for a course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Inclusive and Instructional Strategies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1298575"/>
            <a:ext cx="6391275" cy="4260850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Assessment Scenario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336421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You are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covering an football match at the stadium overhear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two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referees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chatting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about weekend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plans.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older referee,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Chris, abruptly stops speaking and appears pale. When asked what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wrong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he insists he just skipped lunch. But seconds later, Chris grabs his chest and falls to the ground.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 the skills you’ve learned to respond to this emergency.</a:t>
            </a:r>
          </a:p>
        </p:txBody>
      </p:sp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F7692A-5CA9-4710-B9F3-81C8F9C64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69" y="1"/>
            <a:ext cx="12199268" cy="69474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007704"/>
            <a:ext cx="4400983" cy="4011282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Instructional Strategies used: </a:t>
            </a:r>
          </a:p>
          <a:p>
            <a:pPr marL="490320" lvl="1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Pair-to-Pair guide</a:t>
            </a:r>
          </a:p>
          <a:p>
            <a:pPr marL="490320" lvl="1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Direct Instructions </a:t>
            </a:r>
          </a:p>
          <a:p>
            <a:pPr marL="490320" lvl="1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Demonstrations </a:t>
            </a:r>
          </a:p>
          <a:p>
            <a:pPr marL="490320" lvl="1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Multimedia </a:t>
            </a:r>
          </a:p>
          <a:p>
            <a:pPr marL="490320" lvl="1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Group/collaborative work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Activation principle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Demonstration Principle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Task-Centered Principle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Application Principle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0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References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8F70F9-BF03-458B-85E9-14F5321281D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American Red Cross. (2016). First Aid CPR AED. Retrieved March 15, 2020, from Red Cross Learning Centre: https://www.redcrosslearningcenter.org/s/phss-program/a0sd000000AI1eEAAT</a:t>
            </a:r>
          </a:p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American Red Cross. (2020, March). First Aid/CPR/AED. Retrieved from Red Cross learning Centre: https://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www.redcrosslearningcenter.org/s/phss-program/a0sd000000AI1eEAAT.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 descr="People with laptops">
            <a:extLst>
              <a:ext uri="{FF2B5EF4-FFF2-40B4-BE49-F238E27FC236}">
                <a16:creationId xmlns:a16="http://schemas.microsoft.com/office/drawing/2014/main" id="{207ED264-415A-4EAC-861D-E08C035154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spc="80" dirty="0" smtClean="0">
                <a:solidFill>
                  <a:schemeClr val="tx1">
                    <a:lumMod val="75000"/>
                  </a:schemeClr>
                </a:solidFill>
              </a:rPr>
              <a:t>Our Next session is CPR on Child and Infant. </a:t>
            </a:r>
            <a:endParaRPr lang="en-US" sz="1500" spc="8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Instructional Sections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915131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Session Objectives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52870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Activation Principle</a:t>
            </a:r>
            <a:endParaRPr lang="en-US" sz="40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845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Now that we have described the steps in the chain of survival can anyone recall what step performing CPR falls at?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1416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Demonstration Principle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1921933"/>
            <a:ext cx="4602152" cy="40970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029" b="1" dirty="0" smtClean="0"/>
              <a:t>Students will observe the facilitator perform the sequence of simulating the activating the Emergency Response System, and perform Adult CPR </a:t>
            </a:r>
            <a:endParaRPr lang="en-029" b="1" dirty="0"/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0" y="-9974"/>
            <a:ext cx="12191999" cy="68580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1416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Demonstration Principle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1921933"/>
            <a:ext cx="2495931" cy="25037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029" sz="2000" b="1" dirty="0" smtClean="0"/>
              <a:t>Students will view this video </a:t>
            </a:r>
            <a:r>
              <a:rPr lang="en-029" sz="2000" b="1" dirty="0"/>
              <a:t>sequence </a:t>
            </a:r>
            <a:r>
              <a:rPr lang="en-029" sz="2000" b="1" dirty="0" smtClean="0"/>
              <a:t>of </a:t>
            </a:r>
            <a:r>
              <a:rPr lang="en-029" sz="2000" b="1" dirty="0"/>
              <a:t>the activating the Emergency Response System, and perform Adult </a:t>
            </a:r>
            <a:r>
              <a:rPr lang="en-029" sz="2000" b="1" dirty="0" smtClean="0"/>
              <a:t>CPR.</a:t>
            </a:r>
            <a:endParaRPr lang="en-029" sz="2000" b="1" dirty="0"/>
          </a:p>
        </p:txBody>
      </p:sp>
      <p:pic>
        <p:nvPicPr>
          <p:cNvPr id="5" name="BQNNOh8c8k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31691" y="1571058"/>
            <a:ext cx="8841410" cy="50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9" y="298174"/>
            <a:ext cx="7696201" cy="264087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3"/>
            <a:ext cx="3144774" cy="3064035"/>
          </a:xfrm>
        </p:spPr>
        <p:txBody>
          <a:bodyPr/>
          <a:lstStyle/>
          <a:p>
            <a:r>
              <a:rPr lang="en-029" sz="4800" b="1" dirty="0"/>
              <a:t>Task-centred </a:t>
            </a:r>
            <a:r>
              <a:rPr lang="en-029" sz="4800" b="1" dirty="0" smtClean="0"/>
              <a:t>Principle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3776870"/>
            <a:ext cx="3144774" cy="2369096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Break into groups of three and each person demonstrates one cycle of Adult CPR while the others observe and provide feedback.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 txBox="1">
            <a:spLocks/>
          </p:cNvSpPr>
          <p:nvPr/>
        </p:nvSpPr>
        <p:spPr>
          <a:xfrm>
            <a:off x="337929" y="3113540"/>
            <a:ext cx="3144774" cy="3064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Let’s Practice the steps. Remember: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 txBox="1">
            <a:spLocks/>
          </p:cNvSpPr>
          <p:nvPr/>
        </p:nvSpPr>
        <p:spPr>
          <a:xfrm>
            <a:off x="3978136" y="3776870"/>
            <a:ext cx="3144774" cy="236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Checking the scene 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Checking for responsiveness and looking for breathing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Giving compressions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Giving rescue breaths 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Using an AED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5015948" cy="2140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Example: Task prompt practice guide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87" y="248598"/>
            <a:ext cx="5637313" cy="63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Application Principle-Learners will be assessed as they: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2103438"/>
            <a:ext cx="5243512" cy="374808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960364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E4A76-0180-4CD0-B081-82F74A336136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485</Words>
  <Application>Microsoft Office PowerPoint</Application>
  <PresentationFormat>Widescreen</PresentationFormat>
  <Paragraphs>77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SavonVTI</vt:lpstr>
      <vt:lpstr>Develop a lesson for a course</vt:lpstr>
      <vt:lpstr>Instructional Sections Outline</vt:lpstr>
      <vt:lpstr>Session Objectives</vt:lpstr>
      <vt:lpstr>Activation Principle</vt:lpstr>
      <vt:lpstr>Demonstration Principle</vt:lpstr>
      <vt:lpstr>Demonstration Principle</vt:lpstr>
      <vt:lpstr>Task-centred Principle</vt:lpstr>
      <vt:lpstr>Example: Task prompt practice guide</vt:lpstr>
      <vt:lpstr>Application Principle-Learners will be assessed as they:</vt:lpstr>
      <vt:lpstr>Assessment Scenario</vt:lpstr>
      <vt:lpstr>Summary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2020-03-15T17:00:49Z</dcterms:created>
  <dcterms:modified xsi:type="dcterms:W3CDTF">2020-03-22T16:05:54Z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